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0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62" r:id="rId28"/>
    <p:sldId id="361" r:id="rId29"/>
    <p:sldId id="387" r:id="rId30"/>
    <p:sldId id="388" r:id="rId31"/>
    <p:sldId id="389" r:id="rId3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Agency FB" panose="020B0503020202020204" pitchFamily="34" charset="0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B3C"/>
    <a:srgbClr val="7DA62C"/>
    <a:srgbClr val="59AA30"/>
    <a:srgbClr val="1CA88D"/>
    <a:srgbClr val="16846F"/>
    <a:srgbClr val="0A3488"/>
    <a:srgbClr val="093182"/>
    <a:srgbClr val="1D0BA1"/>
    <a:srgbClr val="9ACA3C"/>
    <a:srgbClr val="045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3" autoAdjust="0"/>
    <p:restoredTop sz="94660"/>
  </p:normalViewPr>
  <p:slideViewPr>
    <p:cSldViewPr>
      <p:cViewPr varScale="1">
        <p:scale>
          <a:sx n="97" d="100"/>
          <a:sy n="97" d="100"/>
        </p:scale>
        <p:origin x="-102" y="-324"/>
      </p:cViewPr>
      <p:guideLst>
        <p:guide orient="horz" pos="2160"/>
        <p:guide orient="horz" pos="1117"/>
        <p:guide orient="horz" pos="1253"/>
        <p:guide orient="horz" pos="2523"/>
        <p:guide orient="horz" pos="799"/>
        <p:guide pos="2880"/>
        <p:guide pos="2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08 </a:t>
            </a:r>
            <a:r>
              <a:rPr lang="ko-KR" altLang="en-US" sz="1000" dirty="0" smtClean="0"/>
              <a:t>창의적 문제해결 방법론과 응용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7859645" y="29312"/>
            <a:ext cx="770037" cy="1152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김대수 지음</a:t>
              </a:r>
              <a:endParaRPr lang="ko-KR" altLang="en-US" sz="1400" b="1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 smtClean="0">
                    <a:latin typeface="+mj-lt"/>
                    <a:ea typeface="+mn-ea"/>
                    <a:cs typeface="+mn-cs"/>
                  </a:rPr>
                  <a:t>창의공학설계</a:t>
                </a:r>
                <a:endParaRPr lang="ko-KR" altLang="en-US" sz="6000" b="1" kern="1200" spc="-500" dirty="0"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 err="1"/>
              <a:t>트리즈의</a:t>
            </a:r>
            <a:r>
              <a:rPr lang="ko-KR" altLang="en-US" dirty="0"/>
              <a:t> 방법론과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 err="1"/>
              <a:t>트리즈의</a:t>
            </a:r>
            <a:r>
              <a:rPr lang="ko-KR" altLang="en-US" dirty="0"/>
              <a:t>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새로운 </a:t>
            </a:r>
            <a:r>
              <a:rPr lang="ko-KR" altLang="en-US" dirty="0"/>
              <a:t>것을 발명할 수 있는 아이디어를 도출하는 창의적 발상법</a:t>
            </a:r>
          </a:p>
          <a:p>
            <a:pPr fontAlgn="base"/>
            <a:r>
              <a:rPr lang="ko-KR" altLang="en-US" dirty="0" smtClean="0"/>
              <a:t>수십만 </a:t>
            </a:r>
            <a:r>
              <a:rPr lang="ko-KR" altLang="en-US" dirty="0"/>
              <a:t>건의 특허 분석을 통해 도출한 발명을 위한 효율적인 이론</a:t>
            </a:r>
          </a:p>
          <a:p>
            <a:pPr fontAlgn="base"/>
            <a:r>
              <a:rPr lang="ko-KR" altLang="en-US" dirty="0" smtClean="0"/>
              <a:t>발명과 </a:t>
            </a:r>
            <a:r>
              <a:rPr lang="ko-KR" altLang="en-US" dirty="0"/>
              <a:t>기술 혁신 분야의 창의적 문제 해결을 돕는 문제해결 이론</a:t>
            </a:r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문제에 대해 가장 이상적인 결과를 정의 </a:t>
            </a:r>
          </a:p>
          <a:p>
            <a:pPr fontAlgn="base"/>
            <a:r>
              <a:rPr lang="ko-KR" altLang="en-US" dirty="0" smtClean="0"/>
              <a:t>모순을 </a:t>
            </a:r>
            <a:r>
              <a:rPr lang="ko-KR" altLang="en-US" dirty="0"/>
              <a:t>찾아 극복하여 해결안을 얻는 창의적 문제해결 방법론</a:t>
            </a:r>
          </a:p>
          <a:p>
            <a:pPr fontAlgn="base"/>
            <a:r>
              <a:rPr lang="ko-KR" altLang="en-US" dirty="0" smtClean="0"/>
              <a:t>모순을 </a:t>
            </a:r>
            <a:r>
              <a:rPr lang="ko-KR" altLang="en-US" dirty="0"/>
              <a:t>창의적으로 극복함으로써 새로운 발명을 하는 방법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214818"/>
            <a:ext cx="57054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 err="1"/>
              <a:t>트리즈</a:t>
            </a:r>
            <a:r>
              <a:rPr lang="ko-KR" altLang="en-US" dirty="0"/>
              <a:t> 방법론의 구성과 문제해결 절차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 smtClean="0"/>
              <a:t>트리즈는</a:t>
            </a:r>
            <a:r>
              <a:rPr lang="ko-KR" altLang="en-US" dirty="0" smtClean="0"/>
              <a:t> </a:t>
            </a:r>
            <a:r>
              <a:rPr lang="ko-KR" altLang="en-US" dirty="0"/>
              <a:t>사고의 장애를 제거하고 닫힌 아이디어를 끌어냄</a:t>
            </a:r>
          </a:p>
          <a:p>
            <a:pPr fontAlgn="base"/>
            <a:r>
              <a:rPr lang="ko-KR" altLang="en-US" dirty="0" smtClean="0"/>
              <a:t>관점을 </a:t>
            </a:r>
            <a:r>
              <a:rPr lang="ko-KR" altLang="en-US" dirty="0"/>
              <a:t>바꾸고 체계적으로 접근하여 과정을 혁신시킬 수 있음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8장\표8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1" y="2093528"/>
            <a:ext cx="6168470" cy="162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창의공학설계\창의공학설계_그림파일\8장\표8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40" y="3717032"/>
            <a:ext cx="6178340" cy="241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 err="1"/>
              <a:t>트리즈의</a:t>
            </a:r>
            <a:r>
              <a:rPr lang="ko-KR" altLang="en-US" dirty="0"/>
              <a:t> 기대 효과와 활용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기술개발에 </a:t>
            </a:r>
            <a:r>
              <a:rPr lang="ko-KR" altLang="en-US" dirty="0"/>
              <a:t>대한 과학적인 해결 방안 도출</a:t>
            </a:r>
          </a:p>
          <a:p>
            <a:pPr fontAlgn="base"/>
            <a:r>
              <a:rPr lang="ko-KR" altLang="en-US" dirty="0" smtClean="0"/>
              <a:t>기술개발의 </a:t>
            </a:r>
            <a:r>
              <a:rPr lang="ko-KR" altLang="en-US" dirty="0"/>
              <a:t>가속화 및 기술 경쟁력 강화</a:t>
            </a:r>
          </a:p>
          <a:p>
            <a:pPr fontAlgn="base"/>
            <a:r>
              <a:rPr lang="ko-KR" altLang="en-US" dirty="0" smtClean="0"/>
              <a:t>창의력 </a:t>
            </a:r>
            <a:r>
              <a:rPr lang="ko-KR" altLang="en-US" dirty="0"/>
              <a:t>및 문제해결 능력 향상</a:t>
            </a:r>
          </a:p>
          <a:p>
            <a:pPr fontAlgn="base"/>
            <a:r>
              <a:rPr lang="ko-KR" altLang="en-US" dirty="0" smtClean="0"/>
              <a:t>혁신적인 </a:t>
            </a:r>
            <a:r>
              <a:rPr lang="ko-KR" altLang="en-US" dirty="0"/>
              <a:t>제품 생산의 공정</a:t>
            </a:r>
          </a:p>
          <a:p>
            <a:pPr fontAlgn="base"/>
            <a:r>
              <a:rPr lang="ko-KR" altLang="en-US" dirty="0" smtClean="0"/>
              <a:t>자전거나 </a:t>
            </a:r>
            <a:r>
              <a:rPr lang="ko-KR" altLang="en-US" dirty="0"/>
              <a:t>에어컨 등의 공학적 발명이나 혁신 가능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8장\표8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4" y="3059128"/>
            <a:ext cx="700252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문제해결 방법과 </a:t>
            </a:r>
            <a:r>
              <a:rPr lang="ko-KR" altLang="en-US" dirty="0" err="1"/>
              <a:t>트리즈</a:t>
            </a:r>
            <a:r>
              <a:rPr lang="ko-KR" altLang="en-US" dirty="0"/>
              <a:t> 적용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 err="1"/>
              <a:t>트리즈를</a:t>
            </a:r>
            <a:r>
              <a:rPr lang="ko-KR" altLang="en-US" dirty="0"/>
              <a:t> 통한 문제해결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트리즈란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주어진 </a:t>
            </a:r>
            <a:r>
              <a:rPr lang="ko-KR" altLang="en-US" dirty="0"/>
              <a:t>문제에 대하여 가장 합리적인 결과를 정의하고</a:t>
            </a:r>
            <a:r>
              <a:rPr lang="en-US" altLang="ko-KR" dirty="0"/>
              <a:t>, </a:t>
            </a:r>
            <a:r>
              <a:rPr lang="ko-KR" altLang="en-US" dirty="0"/>
              <a:t>모순을</a:t>
            </a:r>
          </a:p>
          <a:p>
            <a:pPr marL="0" indent="0" fontAlgn="base">
              <a:buNone/>
            </a:pPr>
            <a:r>
              <a:rPr lang="ko-KR" altLang="en-US" dirty="0" smtClean="0"/>
              <a:t>    극복하는 </a:t>
            </a:r>
            <a:r>
              <a:rPr lang="ko-KR" altLang="en-US" dirty="0"/>
              <a:t>해결안을 위해 사고하는 방법에 대한 </a:t>
            </a:r>
            <a:r>
              <a:rPr lang="ko-KR" altLang="en-US" dirty="0" smtClean="0"/>
              <a:t>이론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err="1" smtClean="0"/>
              <a:t>트리즈</a:t>
            </a:r>
            <a:r>
              <a:rPr lang="ko-KR" altLang="en-US" dirty="0" smtClean="0"/>
              <a:t> </a:t>
            </a:r>
            <a:r>
              <a:rPr lang="ko-KR" altLang="en-US" dirty="0"/>
              <a:t>관련 주요 용어 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모순</a:t>
            </a:r>
            <a:r>
              <a:rPr lang="en-US" altLang="ko-KR" dirty="0"/>
              <a:t>(contradiction</a:t>
            </a:r>
            <a:r>
              <a:rPr lang="en-US" altLang="ko-KR" dirty="0" smtClean="0"/>
              <a:t>): </a:t>
            </a:r>
            <a:r>
              <a:rPr lang="ko-KR" altLang="en-US" dirty="0"/>
              <a:t>양립하며 공존할 수 없는 것들의 대립 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시스템</a:t>
            </a:r>
            <a:r>
              <a:rPr lang="en-US" altLang="ko-KR" dirty="0"/>
              <a:t>(system</a:t>
            </a:r>
            <a:r>
              <a:rPr lang="en-US" altLang="ko-KR" dirty="0" smtClean="0"/>
              <a:t>): </a:t>
            </a:r>
            <a:r>
              <a:rPr lang="ko-KR" altLang="en-US" dirty="0"/>
              <a:t>서로 관련을 맺고 있는 것들의 조직체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 err="1"/>
              <a:t>트리즈의</a:t>
            </a:r>
            <a:r>
              <a:rPr lang="ko-KR" altLang="en-US" dirty="0"/>
              <a:t> 적용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이상적 최종 결과 도출</a:t>
            </a:r>
            <a:r>
              <a:rPr lang="en-US" altLang="ko-KR" dirty="0"/>
              <a:t>: </a:t>
            </a:r>
            <a:r>
              <a:rPr lang="ko-KR" altLang="en-US" dirty="0"/>
              <a:t>이상적 모습을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실현 </a:t>
            </a:r>
            <a:r>
              <a:rPr lang="ko-KR" altLang="en-US" dirty="0"/>
              <a:t>가능성 여부와 상관없이 원하는 최종 결과를 목표로 함</a:t>
            </a:r>
          </a:p>
          <a:p>
            <a:pPr fontAlgn="base"/>
            <a:r>
              <a:rPr lang="ko-KR" altLang="en-US" dirty="0" smtClean="0"/>
              <a:t>이상적인 </a:t>
            </a:r>
            <a:r>
              <a:rPr lang="ko-KR" altLang="en-US" dirty="0"/>
              <a:t>결과인 ‘이상해’를 정의 ⇨ 모순 도출</a:t>
            </a:r>
          </a:p>
          <a:p>
            <a:pPr fontAlgn="base"/>
            <a:r>
              <a:rPr lang="ko-KR" altLang="en-US" dirty="0" smtClean="0"/>
              <a:t>유해성은 </a:t>
            </a:r>
            <a:r>
              <a:rPr lang="ko-KR" altLang="en-US" dirty="0"/>
              <a:t>제거하고 유익성은 극대화하는 방식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8장\그림8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9" y="2973824"/>
            <a:ext cx="6750878" cy="16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모순 분석 </a:t>
            </a:r>
            <a:r>
              <a:rPr lang="en-US" altLang="ko-KR" dirty="0"/>
              <a:t>: </a:t>
            </a:r>
            <a:r>
              <a:rPr lang="ko-KR" altLang="en-US" dirty="0"/>
              <a:t>모순을 찾아냄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기술적 모순의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상품이 </a:t>
            </a:r>
            <a:r>
              <a:rPr lang="ko-KR" altLang="en-US" dirty="0"/>
              <a:t>튼튼해지면</a:t>
            </a:r>
            <a:r>
              <a:rPr lang="en-US" altLang="ko-KR" dirty="0"/>
              <a:t>(</a:t>
            </a:r>
            <a:r>
              <a:rPr lang="ko-KR" altLang="en-US" dirty="0"/>
              <a:t>좋은 점</a:t>
            </a:r>
            <a:r>
              <a:rPr lang="en-US" altLang="ko-KR" dirty="0"/>
              <a:t>), </a:t>
            </a:r>
            <a:r>
              <a:rPr lang="ko-KR" altLang="en-US" dirty="0"/>
              <a:t>무게가 증가</a:t>
            </a:r>
            <a:r>
              <a:rPr lang="en-US" altLang="ko-KR" dirty="0"/>
              <a:t>(</a:t>
            </a:r>
            <a:r>
              <a:rPr lang="ko-KR" altLang="en-US" dirty="0"/>
              <a:t>나쁜 점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통신의 </a:t>
            </a:r>
            <a:r>
              <a:rPr lang="ko-KR" altLang="en-US" dirty="0"/>
              <a:t>대역폭이 넓어지면</a:t>
            </a:r>
            <a:r>
              <a:rPr lang="en-US" altLang="ko-KR" dirty="0"/>
              <a:t>(</a:t>
            </a:r>
            <a:r>
              <a:rPr lang="ko-KR" altLang="en-US" dirty="0"/>
              <a:t>좋은 점</a:t>
            </a:r>
            <a:r>
              <a:rPr lang="en-US" altLang="ko-KR" dirty="0"/>
              <a:t>), </a:t>
            </a:r>
            <a:r>
              <a:rPr lang="ko-KR" altLang="en-US" dirty="0"/>
              <a:t>많은 전력이 필요</a:t>
            </a:r>
            <a:r>
              <a:rPr lang="en-US" altLang="ko-KR" dirty="0"/>
              <a:t>(</a:t>
            </a:r>
            <a:r>
              <a:rPr lang="ko-KR" altLang="en-US" dirty="0"/>
              <a:t>나쁜 점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고객 </a:t>
            </a:r>
            <a:r>
              <a:rPr lang="ko-KR" altLang="en-US" dirty="0"/>
              <a:t>맞춤형 서비스를 하면</a:t>
            </a:r>
            <a:r>
              <a:rPr lang="en-US" altLang="ko-KR" dirty="0"/>
              <a:t>(</a:t>
            </a:r>
            <a:r>
              <a:rPr lang="ko-KR" altLang="en-US" dirty="0"/>
              <a:t>좋은 점</a:t>
            </a:r>
            <a:r>
              <a:rPr lang="en-US" altLang="ko-KR" dirty="0"/>
              <a:t>), </a:t>
            </a:r>
            <a:r>
              <a:rPr lang="ko-KR" altLang="en-US" dirty="0"/>
              <a:t>인력이 많아야 함</a:t>
            </a:r>
            <a:r>
              <a:rPr lang="en-US" altLang="ko-KR" dirty="0"/>
              <a:t>(</a:t>
            </a:r>
            <a:r>
              <a:rPr lang="ko-KR" altLang="en-US" dirty="0"/>
              <a:t>나쁜 점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직원 </a:t>
            </a:r>
            <a:r>
              <a:rPr lang="ko-KR" altLang="en-US" dirty="0"/>
              <a:t>교육훈련 시간 많아지면</a:t>
            </a:r>
            <a:r>
              <a:rPr lang="en-US" altLang="ko-KR" dirty="0"/>
              <a:t>(</a:t>
            </a:r>
            <a:r>
              <a:rPr lang="ko-KR" altLang="en-US" dirty="0"/>
              <a:t>좋은 점</a:t>
            </a:r>
            <a:r>
              <a:rPr lang="en-US" altLang="ko-KR" dirty="0"/>
              <a:t>), </a:t>
            </a:r>
            <a:r>
              <a:rPr lang="ko-KR" altLang="en-US" dirty="0"/>
              <a:t>일할 시간 줄어짐</a:t>
            </a:r>
            <a:r>
              <a:rPr lang="en-US" altLang="ko-KR" dirty="0"/>
              <a:t>(</a:t>
            </a:r>
            <a:r>
              <a:rPr lang="ko-KR" altLang="en-US" dirty="0"/>
              <a:t>나쁜 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8장\표8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20" y="3255169"/>
            <a:ext cx="6438208" cy="20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기술적 모순 해결을 위한 </a:t>
            </a:r>
            <a:r>
              <a:rPr lang="en-US" altLang="ko-KR" dirty="0"/>
              <a:t>40</a:t>
            </a:r>
            <a:r>
              <a:rPr lang="ko-KR" altLang="en-US" dirty="0"/>
              <a:t>가지 발명 원리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Administrator\Desktop\창의공학설계\창의공학설계_그림파일\8장\표8-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/>
          <a:stretch/>
        </p:blipFill>
        <p:spPr bwMode="auto">
          <a:xfrm>
            <a:off x="722896" y="1366969"/>
            <a:ext cx="7831610" cy="407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TRIZ</a:t>
            </a:r>
            <a:r>
              <a:rPr lang="ko-KR" altLang="en-US" dirty="0"/>
              <a:t>의 </a:t>
            </a:r>
            <a:r>
              <a:rPr lang="en-US" altLang="ko-KR" dirty="0"/>
              <a:t>40</a:t>
            </a:r>
            <a:r>
              <a:rPr lang="ko-KR" altLang="en-US" dirty="0"/>
              <a:t>가지 발명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비슷한 성격끼리 분류하여 만든 </a:t>
            </a:r>
            <a:r>
              <a:rPr lang="ko-KR" altLang="en-US" dirty="0" err="1"/>
              <a:t>트리즈</a:t>
            </a:r>
            <a:r>
              <a:rPr lang="ko-KR" altLang="en-US" dirty="0"/>
              <a:t> 마인드맵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Administrator\Desktop\창의공학설계\창의공학설계_그림파일\8장\그림8-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/>
          <a:stretch/>
        </p:blipFill>
        <p:spPr bwMode="auto">
          <a:xfrm>
            <a:off x="827584" y="1700808"/>
            <a:ext cx="6298010" cy="45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spc="-150" dirty="0"/>
              <a:t>물질</a:t>
            </a:r>
            <a:r>
              <a:rPr lang="en-US" altLang="ko-KR" spc="-150" dirty="0"/>
              <a:t>-</a:t>
            </a:r>
            <a:r>
              <a:rPr lang="ko-KR" altLang="en-US" spc="-150" dirty="0"/>
              <a:t>장 분석에 의한 </a:t>
            </a:r>
            <a:r>
              <a:rPr lang="en-US" altLang="ko-KR" spc="-150" dirty="0"/>
              <a:t>76</a:t>
            </a:r>
            <a:r>
              <a:rPr lang="ko-KR" altLang="en-US" spc="-150" dirty="0"/>
              <a:t>가지 </a:t>
            </a:r>
            <a:r>
              <a:rPr lang="ko-KR" altLang="en-US" spc="-150" dirty="0" err="1"/>
              <a:t>표준해</a:t>
            </a:r>
            <a:r>
              <a:rPr lang="ko-KR" altLang="en-US" spc="-150" dirty="0"/>
              <a:t> 및 모순행렬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모순은 </a:t>
            </a:r>
            <a:r>
              <a:rPr lang="ko-KR" altLang="en-US" dirty="0"/>
              <a:t>상황에 따라 다양한 문제해결 방법으로 패턴화 </a:t>
            </a:r>
          </a:p>
          <a:p>
            <a:pPr fontAlgn="base"/>
            <a:r>
              <a:rPr lang="ko-KR" altLang="en-US" dirty="0" err="1" smtClean="0"/>
              <a:t>트리즈에서는</a:t>
            </a:r>
            <a:r>
              <a:rPr lang="ko-KR" altLang="en-US" dirty="0" smtClean="0"/>
              <a:t> </a:t>
            </a:r>
            <a:r>
              <a:rPr lang="ko-KR" altLang="en-US" dirty="0"/>
              <a:t>테이블 형태의 모순행렬로 정리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8장\그림8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480324" cy="2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물리적 모순의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물리적 모순</a:t>
            </a:r>
            <a:r>
              <a:rPr lang="en-US" altLang="ko-KR" dirty="0"/>
              <a:t>(physical contradiction)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3960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한 가지 변수가 서로 다른 값을 동시에 가져야 하는 경우의 </a:t>
            </a:r>
            <a:r>
              <a:rPr lang="ko-KR" altLang="en-US" dirty="0" smtClean="0"/>
              <a:t>예들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커피는 </a:t>
            </a:r>
            <a:r>
              <a:rPr lang="ko-KR" altLang="en-US" dirty="0"/>
              <a:t>뜨거울수록 맛이 더 좋음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그러나 화상을 당하지 않기 위해서는 찬 것이 좋음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500" dirty="0"/>
          </a:p>
          <a:p>
            <a:pPr fontAlgn="base"/>
            <a:r>
              <a:rPr lang="ko-KR" altLang="en-US" dirty="0" smtClean="0"/>
              <a:t>수염을 </a:t>
            </a:r>
            <a:r>
              <a:rPr lang="ko-KR" altLang="en-US" dirty="0"/>
              <a:t>잘 깎기 위해서는 면도날이 날카로울수록 좋음 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그러나 상처를 입지 않으려면 적당히 날카로운 것이 좋음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500" dirty="0"/>
          </a:p>
          <a:p>
            <a:pPr fontAlgn="base"/>
            <a:r>
              <a:rPr lang="ko-KR" altLang="en-US" dirty="0" smtClean="0"/>
              <a:t>직원 </a:t>
            </a:r>
            <a:r>
              <a:rPr lang="ko-KR" altLang="en-US" dirty="0"/>
              <a:t>교육훈련을 잘하기 위해서는 오랫동안 훈련해야 함 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그러나 오랜 교육 훈련은 누구나 싫어함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500" dirty="0"/>
          </a:p>
          <a:p>
            <a:pPr fontAlgn="base"/>
            <a:r>
              <a:rPr lang="ko-KR" altLang="en-US" dirty="0" smtClean="0"/>
              <a:t>소프트웨어가 </a:t>
            </a:r>
            <a:r>
              <a:rPr lang="ko-KR" altLang="en-US" dirty="0"/>
              <a:t>많은 특성을 가지기 위해서는 복잡한 것이 좋음 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그러나 배우기 쉽기 위해서는 간단해야 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  <a:latin typeface="+mn-ea"/>
                  <a:ea typeface="+mn-ea"/>
                </a:rPr>
                <a:t>08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문제해결 방법 중 창의적 문제해결 방법은 매우 중요한데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그중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트리즈가</a:t>
            </a:r>
            <a:r>
              <a:rPr lang="ko-KR" altLang="en-US" sz="1200" b="1" dirty="0"/>
              <a:t> 매우 유용한 방법이다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트리</a:t>
            </a:r>
          </a:p>
          <a:p>
            <a:pPr marL="0" indent="0">
              <a:buNone/>
            </a:pPr>
            <a:r>
              <a:rPr lang="ko-KR" altLang="en-US" sz="1200" b="1" dirty="0" err="1"/>
              <a:t>즈는</a:t>
            </a:r>
            <a:r>
              <a:rPr lang="ko-KR" altLang="en-US" sz="1200" b="1" dirty="0"/>
              <a:t> 주어진 문제에 대하여 가장 이상적인 결과를 정의하고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그 결과를 얻는 데 관건이 되는 모순을 </a:t>
            </a:r>
            <a:r>
              <a:rPr lang="ko-KR" altLang="en-US" sz="1200" b="1" dirty="0" err="1"/>
              <a:t>찾</a:t>
            </a:r>
            <a:endParaRPr lang="ko-KR" altLang="en-US" sz="1200" b="1" dirty="0"/>
          </a:p>
          <a:p>
            <a:pPr marL="0" indent="0">
              <a:buNone/>
            </a:pPr>
            <a:r>
              <a:rPr lang="ko-KR" altLang="en-US" sz="1200" b="1" dirty="0" err="1"/>
              <a:t>아내어</a:t>
            </a:r>
            <a:r>
              <a:rPr lang="ko-KR" altLang="en-US" sz="1200" b="1" dirty="0"/>
              <a:t> 그 모순을 극복할 수 있는 해결안을 얻을 수 있도록 생각하는 </a:t>
            </a:r>
            <a:r>
              <a:rPr lang="en-US" altLang="ko-KR" sz="1200" b="1" dirty="0"/>
              <a:t>40</a:t>
            </a:r>
            <a:r>
              <a:rPr lang="ko-KR" altLang="en-US" sz="1200" b="1" dirty="0"/>
              <a:t>가지 방법에 대한 이론이다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8</a:t>
            </a:r>
            <a:r>
              <a:rPr lang="ko-KR" altLang="en-US" sz="1200" b="1" dirty="0"/>
              <a:t>장에서는 창의적 문제해결 방법론과 응용 관련 주제를 다룬다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이를 위해 발명과 </a:t>
            </a:r>
            <a:r>
              <a:rPr lang="ko-KR" altLang="en-US" sz="1200" b="1" dirty="0" err="1"/>
              <a:t>트리즈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문제 해결</a:t>
            </a:r>
          </a:p>
          <a:p>
            <a:pPr marL="0" indent="0">
              <a:buNone/>
            </a:pPr>
            <a:r>
              <a:rPr lang="ko-KR" altLang="en-US" sz="1200" b="1" dirty="0"/>
              <a:t>방법과 </a:t>
            </a:r>
            <a:r>
              <a:rPr lang="ko-KR" altLang="en-US" sz="1200" b="1" dirty="0" err="1"/>
              <a:t>트리즈</a:t>
            </a:r>
            <a:r>
              <a:rPr lang="ko-KR" altLang="en-US" sz="1200" b="1" dirty="0"/>
              <a:t> 적용 방법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그리고 발명과 문제해결 등을 살펴본다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8.1 </a:t>
            </a:r>
            <a:r>
              <a:rPr lang="ko-KR" altLang="en-US" sz="1500" b="1" dirty="0">
                <a:solidFill>
                  <a:srgbClr val="002060"/>
                </a:solidFill>
              </a:rPr>
              <a:t>발명과 </a:t>
            </a:r>
            <a:r>
              <a:rPr lang="ko-KR" altLang="en-US" sz="1500" b="1" dirty="0" err="1">
                <a:solidFill>
                  <a:srgbClr val="002060"/>
                </a:solidFill>
              </a:rPr>
              <a:t>트리즈</a:t>
            </a:r>
            <a:endParaRPr lang="ko-KR" altLang="en-US" sz="1500" b="1" dirty="0">
              <a:solidFill>
                <a:srgbClr val="002060"/>
              </a:solidFill>
            </a:endParaRPr>
          </a:p>
          <a:p>
            <a:r>
              <a:rPr lang="en-US" altLang="ko-KR" sz="1500" b="1" dirty="0">
                <a:solidFill>
                  <a:srgbClr val="002060"/>
                </a:solidFill>
              </a:rPr>
              <a:t>8.2 </a:t>
            </a:r>
            <a:r>
              <a:rPr lang="ko-KR" altLang="en-US" sz="1500" b="1" dirty="0">
                <a:solidFill>
                  <a:srgbClr val="002060"/>
                </a:solidFill>
              </a:rPr>
              <a:t>문제해결 방법과 </a:t>
            </a:r>
            <a:r>
              <a:rPr lang="ko-KR" altLang="en-US" sz="1500" b="1" dirty="0" err="1">
                <a:solidFill>
                  <a:srgbClr val="002060"/>
                </a:solidFill>
              </a:rPr>
              <a:t>트리즈</a:t>
            </a:r>
            <a:r>
              <a:rPr lang="ko-KR" altLang="en-US" sz="1500" b="1" dirty="0">
                <a:solidFill>
                  <a:srgbClr val="002060"/>
                </a:solidFill>
              </a:rPr>
              <a:t> 적용 방법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8.3 </a:t>
            </a:r>
            <a:r>
              <a:rPr lang="ko-KR" altLang="en-US" sz="1500" b="1" dirty="0">
                <a:solidFill>
                  <a:srgbClr val="002060"/>
                </a:solidFill>
              </a:rPr>
              <a:t>발명과 문제해결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창의적 문제해결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방법론과 응용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물리적 모순 해결을 위한 분리의 원리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6" y="1268760"/>
            <a:ext cx="2520280" cy="1728192"/>
          </a:xfrm>
          <a:prstGeom prst="roundRect">
            <a:avLst>
              <a:gd name="adj" fmla="val 10978"/>
            </a:avLst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32172" y="3019800"/>
            <a:ext cx="2675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공간으로 분리</a:t>
            </a:r>
            <a:endParaRPr lang="en-US" altLang="ko-KR" sz="16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고가도로에서의 다중 교차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27984" y="1268760"/>
            <a:ext cx="2520280" cy="1728192"/>
          </a:xfrm>
          <a:prstGeom prst="roundRect">
            <a:avLst>
              <a:gd name="adj" fmla="val 10978"/>
            </a:avLst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55334" y="3019800"/>
            <a:ext cx="22541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시</a:t>
            </a:r>
            <a:r>
              <a:rPr lang="ko-KR" altLang="en-US" sz="1600" dirty="0"/>
              <a:t>간</a:t>
            </a:r>
            <a:r>
              <a:rPr lang="ko-KR" altLang="en-US" sz="1600" dirty="0" smtClean="0"/>
              <a:t>으로 분리</a:t>
            </a:r>
            <a:endParaRPr lang="en-US" altLang="ko-KR" sz="16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교통시스템의 신호등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27052" y="3852337"/>
            <a:ext cx="2520280" cy="1728192"/>
          </a:xfrm>
          <a:prstGeom prst="roundRect">
            <a:avLst>
              <a:gd name="adj" fmla="val 10978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64634" y="5603377"/>
            <a:ext cx="24336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조</a:t>
            </a:r>
            <a:r>
              <a:rPr lang="ko-KR" altLang="en-US" sz="1600" dirty="0"/>
              <a:t>건</a:t>
            </a:r>
            <a:r>
              <a:rPr lang="ko-KR" altLang="en-US" sz="1600" dirty="0" smtClean="0"/>
              <a:t>으로 분리</a:t>
            </a:r>
            <a:endParaRPr lang="en-US" altLang="ko-KR" sz="16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지하철 카드인식시스템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39420" y="3861048"/>
            <a:ext cx="2520280" cy="1728192"/>
          </a:xfrm>
          <a:prstGeom prst="roundRect">
            <a:avLst>
              <a:gd name="adj" fmla="val 10978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24717" y="5612088"/>
            <a:ext cx="27382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전체와 부분으로 분리</a:t>
            </a:r>
            <a:endParaRPr lang="en-US" altLang="ko-KR" sz="16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운동경기 응원 시 카드섹션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/>
              <a:t>자원 활용 방안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2592288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자원으로 해결하는 방법을 찾는 것</a:t>
            </a:r>
          </a:p>
          <a:p>
            <a:pPr fontAlgn="base"/>
            <a:r>
              <a:rPr lang="ko-KR" altLang="en-US" dirty="0" smtClean="0"/>
              <a:t>물질</a:t>
            </a:r>
            <a:r>
              <a:rPr lang="en-US" altLang="ko-KR" dirty="0"/>
              <a:t>-</a:t>
            </a:r>
            <a:r>
              <a:rPr lang="ko-KR" altLang="en-US" dirty="0"/>
              <a:t>장 분석을 이용하여 자원 활용 방법을 모델링을 통해 도출</a:t>
            </a:r>
          </a:p>
          <a:p>
            <a:pPr fontAlgn="base"/>
            <a:r>
              <a:rPr lang="ko-KR" altLang="en-US" dirty="0" smtClean="0"/>
              <a:t>물질</a:t>
            </a:r>
            <a:r>
              <a:rPr lang="en-US" altLang="ko-KR" dirty="0"/>
              <a:t>-</a:t>
            </a:r>
            <a:r>
              <a:rPr lang="ko-KR" altLang="en-US" dirty="0"/>
              <a:t>장 분석</a:t>
            </a:r>
            <a:r>
              <a:rPr lang="en-US" altLang="ko-KR" dirty="0"/>
              <a:t>(Substance-Field Analysis)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  - </a:t>
            </a:r>
            <a:r>
              <a:rPr lang="ko-KR" altLang="en-US" dirty="0" smtClean="0"/>
              <a:t>물질</a:t>
            </a:r>
            <a:r>
              <a:rPr lang="en-US" altLang="ko-KR" dirty="0"/>
              <a:t>: </a:t>
            </a:r>
            <a:r>
              <a:rPr lang="ko-KR" altLang="en-US" dirty="0"/>
              <a:t>도구</a:t>
            </a:r>
            <a:r>
              <a:rPr lang="en-US" altLang="ko-KR" dirty="0"/>
              <a:t>(tool)</a:t>
            </a:r>
            <a:r>
              <a:rPr lang="ko-KR" altLang="en-US" dirty="0"/>
              <a:t>와 대상</a:t>
            </a:r>
            <a:r>
              <a:rPr lang="en-US" altLang="ko-KR" dirty="0"/>
              <a:t>(object)</a:t>
            </a:r>
            <a:r>
              <a:rPr lang="ko-KR" altLang="en-US" dirty="0"/>
              <a:t>에 해당하는 대표 물질</a:t>
            </a:r>
          </a:p>
          <a:p>
            <a:pPr marL="0" indent="0" fontAlgn="base">
              <a:buNone/>
            </a:pPr>
            <a:r>
              <a:rPr lang="en-US" altLang="ko-KR" dirty="0" smtClean="0"/>
              <a:t>    - </a:t>
            </a:r>
            <a:r>
              <a:rPr lang="ko-KR" altLang="en-US" dirty="0" smtClean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물질 간의 상호작용에 필요한 </a:t>
            </a:r>
            <a:r>
              <a:rPr lang="ko-KR" altLang="en-US" dirty="0" smtClean="0"/>
              <a:t>에너지</a:t>
            </a:r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8장\그림8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4" y="3212976"/>
            <a:ext cx="5979772" cy="25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트리즈를</a:t>
            </a:r>
            <a:r>
              <a:rPr lang="ko-KR" altLang="en-US" dirty="0"/>
              <a:t> 통한 </a:t>
            </a:r>
            <a:r>
              <a:rPr lang="en-US" altLang="ko-KR" dirty="0"/>
              <a:t>ARIZ</a:t>
            </a:r>
            <a:r>
              <a:rPr lang="ko-KR" altLang="en-US" dirty="0"/>
              <a:t>의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en-US" altLang="ko-KR" dirty="0"/>
              <a:t>ARIZ: </a:t>
            </a:r>
            <a:r>
              <a:rPr lang="ko-KR" altLang="en-US" dirty="0" err="1"/>
              <a:t>트리즈를</a:t>
            </a:r>
            <a:r>
              <a:rPr lang="ko-KR" altLang="en-US" dirty="0"/>
              <a:t> 통한 창의적 문제해결 알고리즘</a:t>
            </a:r>
          </a:p>
          <a:p>
            <a:pPr marL="0" indent="0">
              <a:buNone/>
            </a:pPr>
            <a:r>
              <a:rPr lang="en-US" altLang="ko-KR" dirty="0" smtClean="0"/>
              <a:t>            </a:t>
            </a:r>
            <a:r>
              <a:rPr lang="en-US" altLang="ko-KR" dirty="0" err="1" smtClean="0"/>
              <a:t>공학적</a:t>
            </a:r>
            <a:r>
              <a:rPr lang="en-US" altLang="ko-KR" dirty="0" smtClean="0"/>
              <a:t> </a:t>
            </a:r>
            <a:r>
              <a:rPr lang="en-US" altLang="ko-KR" dirty="0" err="1"/>
              <a:t>모순해결을</a:t>
            </a:r>
            <a:r>
              <a:rPr lang="en-US" altLang="ko-KR" dirty="0"/>
              <a:t> </a:t>
            </a:r>
            <a:r>
              <a:rPr lang="en-US" altLang="ko-KR" dirty="0" err="1"/>
              <a:t>통한</a:t>
            </a:r>
            <a:r>
              <a:rPr lang="en-US" altLang="ko-KR" dirty="0"/>
              <a:t> </a:t>
            </a:r>
            <a:r>
              <a:rPr lang="en-US" altLang="ko-KR" dirty="0" err="1"/>
              <a:t>발명</a:t>
            </a:r>
            <a:r>
              <a:rPr lang="en-US" altLang="ko-KR" dirty="0"/>
              <a:t> </a:t>
            </a:r>
            <a:r>
              <a:rPr lang="en-US" altLang="ko-KR" dirty="0" err="1"/>
              <a:t>분야에</a:t>
            </a:r>
            <a:r>
              <a:rPr lang="en-US" altLang="ko-KR" dirty="0"/>
              <a:t> </a:t>
            </a:r>
            <a:r>
              <a:rPr lang="en-US" altLang="ko-KR" dirty="0" err="1"/>
              <a:t>광범위하게</a:t>
            </a:r>
            <a:r>
              <a:rPr lang="en-US" altLang="ko-KR" dirty="0"/>
              <a:t> </a:t>
            </a:r>
            <a:r>
              <a:rPr lang="en-US" altLang="ko-KR" dirty="0" err="1"/>
              <a:t>활용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8장\그림8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87" y="2136040"/>
            <a:ext cx="5790137" cy="36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 err="1"/>
              <a:t>트리즈의</a:t>
            </a:r>
            <a:r>
              <a:rPr lang="ko-KR" altLang="en-US" dirty="0"/>
              <a:t> 문제해결 경로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경험적 </a:t>
            </a:r>
            <a:r>
              <a:rPr lang="ko-KR" altLang="en-US" dirty="0"/>
              <a:t>사고와 대조적</a:t>
            </a:r>
          </a:p>
          <a:p>
            <a:pPr fontAlgn="base"/>
            <a:r>
              <a:rPr lang="ko-KR" altLang="en-US" dirty="0" smtClean="0"/>
              <a:t>발상 </a:t>
            </a:r>
            <a:r>
              <a:rPr lang="ko-KR" altLang="en-US" dirty="0"/>
              <a:t>전환을 통해 모순해결 검색엔진에 이르고</a:t>
            </a:r>
            <a:r>
              <a:rPr lang="en-US" altLang="ko-KR" dirty="0"/>
              <a:t>, </a:t>
            </a:r>
            <a:r>
              <a:rPr lang="ko-KR" altLang="en-US" dirty="0"/>
              <a:t>지식베이스 내의 </a:t>
            </a:r>
          </a:p>
          <a:p>
            <a:pPr marL="342000" indent="0" fontAlgn="base">
              <a:buNone/>
            </a:pPr>
            <a:r>
              <a:rPr lang="ko-KR" altLang="en-US" dirty="0" smtClean="0"/>
              <a:t>해결원리를 </a:t>
            </a:r>
            <a:r>
              <a:rPr lang="ko-KR" altLang="en-US" dirty="0"/>
              <a:t>통해 모순을 해결하고 실행</a:t>
            </a:r>
          </a:p>
          <a:p>
            <a:endParaRPr lang="ko-KR" altLang="en-US" dirty="0"/>
          </a:p>
        </p:txBody>
      </p:sp>
      <p:pic>
        <p:nvPicPr>
          <p:cNvPr id="17412" name="Picture 4" descr="C:\Users\Administrator\Desktop\Untitled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2"/>
          <a:stretch/>
        </p:blipFill>
        <p:spPr bwMode="auto">
          <a:xfrm>
            <a:off x="299525" y="2371761"/>
            <a:ext cx="8304923" cy="32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22896" y="2296536"/>
            <a:ext cx="1584176" cy="288032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발명과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기술적 모순과 물리적 모순의 해결 방법의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기술적 모순과 물리적 </a:t>
            </a:r>
            <a:r>
              <a:rPr lang="ko-KR" altLang="en-US" dirty="0" smtClean="0"/>
              <a:t>모순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‘</a:t>
            </a:r>
            <a:r>
              <a:rPr lang="ko-KR" altLang="en-US" b="1" dirty="0" err="1">
                <a:solidFill>
                  <a:schemeClr val="bg1"/>
                </a:solidFill>
              </a:rPr>
              <a:t>지시봉</a:t>
            </a:r>
            <a:r>
              <a:rPr lang="ko-KR" altLang="en-US" b="1" dirty="0">
                <a:solidFill>
                  <a:schemeClr val="bg1"/>
                </a:solidFill>
              </a:rPr>
              <a:t>’ 사례</a:t>
            </a:r>
          </a:p>
          <a:p>
            <a:pPr fontAlgn="base"/>
            <a:r>
              <a:rPr lang="ko-KR" altLang="en-US" dirty="0" smtClean="0"/>
              <a:t>기술적 모순</a:t>
            </a:r>
            <a:r>
              <a:rPr lang="en-US" altLang="ko-KR" dirty="0" smtClean="0"/>
              <a:t>: </a:t>
            </a:r>
            <a:r>
              <a:rPr lang="ko-KR" altLang="en-US" dirty="0"/>
              <a:t>길게 하고 싶다</a:t>
            </a:r>
            <a:r>
              <a:rPr lang="en-US" altLang="ko-KR" dirty="0"/>
              <a:t>(</a:t>
            </a:r>
            <a:r>
              <a:rPr lang="ko-KR" altLang="en-US" dirty="0"/>
              <a:t>개선</a:t>
            </a:r>
            <a:r>
              <a:rPr lang="en-US" altLang="ko-KR" dirty="0"/>
              <a:t>), </a:t>
            </a:r>
            <a:r>
              <a:rPr lang="ko-KR" altLang="en-US" dirty="0"/>
              <a:t>부피가 커진다</a:t>
            </a:r>
            <a:r>
              <a:rPr lang="en-US" altLang="ko-KR" dirty="0"/>
              <a:t>(</a:t>
            </a:r>
            <a:r>
              <a:rPr lang="ko-KR" altLang="en-US" dirty="0"/>
              <a:t>악화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물리적 모순</a:t>
            </a:r>
            <a:r>
              <a:rPr lang="en-US" altLang="ko-KR" dirty="0" smtClean="0"/>
              <a:t>: </a:t>
            </a:r>
            <a:r>
              <a:rPr lang="ko-KR" altLang="en-US" dirty="0"/>
              <a:t>길게 하고 싶다</a:t>
            </a:r>
            <a:r>
              <a:rPr lang="en-US" altLang="ko-KR" dirty="0"/>
              <a:t>, </a:t>
            </a:r>
            <a:r>
              <a:rPr lang="ko-KR" altLang="en-US" dirty="0"/>
              <a:t>동시에 짧게 하고 싶다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8장\그림8-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3"/>
          <a:stretch/>
        </p:blipFill>
        <p:spPr bwMode="auto">
          <a:xfrm>
            <a:off x="1187624" y="3483416"/>
            <a:ext cx="5731604" cy="26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기술적 모순과 물리적 모순의 해결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8장\그림8-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4257" r="6756" b="11508"/>
          <a:stretch/>
        </p:blipFill>
        <p:spPr bwMode="auto">
          <a:xfrm>
            <a:off x="2051720" y="1065752"/>
            <a:ext cx="4967374" cy="394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dministrator\Desktop\창의공학설계\창의공학설계_그림파일\8장\그림8-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16" b="13567"/>
          <a:stretch/>
        </p:blipFill>
        <p:spPr bwMode="auto">
          <a:xfrm>
            <a:off x="2229273" y="5014935"/>
            <a:ext cx="2016224" cy="12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창의공학설계\창의공학설계_그림파일\8장\그림8-1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3" t="11188" b="22593"/>
          <a:stretch/>
        </p:blipFill>
        <p:spPr bwMode="auto">
          <a:xfrm>
            <a:off x="4761263" y="5063130"/>
            <a:ext cx="2196833" cy="11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/>
              <a:t>표준화를 통한 문제의 해결책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표준화를 통한 문제해결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현실 </a:t>
            </a:r>
            <a:r>
              <a:rPr lang="ko-KR" altLang="en-US" dirty="0"/>
              <a:t>문제 ⇨ 표준화 문제 ⇨ 표준 해결책 ⇨ 현실 해결책</a:t>
            </a:r>
          </a:p>
          <a:p>
            <a:pPr fontAlgn="base"/>
            <a:r>
              <a:rPr lang="ko-KR" altLang="en-US" dirty="0" smtClean="0"/>
              <a:t>시행착오 </a:t>
            </a:r>
            <a:r>
              <a:rPr lang="ko-KR" altLang="en-US" dirty="0"/>
              <a:t>횟수를 줄여 빠르고 정확한 해법을 구할 수 있음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8장\그림8-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1"/>
          <a:stretch/>
        </p:blipFill>
        <p:spPr bwMode="auto">
          <a:xfrm>
            <a:off x="1043608" y="2605088"/>
            <a:ext cx="6105964" cy="34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표준화를 통한 </a:t>
            </a:r>
            <a:r>
              <a:rPr lang="en-US" altLang="ko-KR" dirty="0"/>
              <a:t>2</a:t>
            </a:r>
            <a:r>
              <a:rPr lang="ko-KR" altLang="en-US" dirty="0" err="1"/>
              <a:t>차방정식의</a:t>
            </a:r>
            <a:r>
              <a:rPr lang="ko-KR" altLang="en-US" dirty="0"/>
              <a:t> 풀이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 descr="C:\Users\Administrator\Desktop\창의공학설계\창의공학설계_그림파일\8장\그림8-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3"/>
          <a:stretch/>
        </p:blipFill>
        <p:spPr bwMode="auto">
          <a:xfrm>
            <a:off x="1403648" y="1257876"/>
            <a:ext cx="6295079" cy="44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 err="1"/>
              <a:t>트리즈를</a:t>
            </a:r>
            <a:r>
              <a:rPr lang="ko-KR" altLang="en-US" dirty="0"/>
              <a:t> 이용한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백열전구에의 응용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달에 </a:t>
            </a:r>
            <a:r>
              <a:rPr lang="ko-KR" altLang="en-US" dirty="0"/>
              <a:t>착륙 시 표면 상태 관찰을 위해 수많은 백열전구 필요</a:t>
            </a:r>
          </a:p>
          <a:p>
            <a:pPr fontAlgn="base"/>
            <a:r>
              <a:rPr lang="ko-KR" altLang="en-US" dirty="0" smtClean="0"/>
              <a:t>미국 </a:t>
            </a:r>
            <a:r>
              <a:rPr lang="ko-KR" altLang="en-US" dirty="0"/>
              <a:t>항공우주국은 충격에 강한 유리와 전구를 얻기 위해 노력</a:t>
            </a:r>
          </a:p>
          <a:p>
            <a:pPr fontAlgn="base"/>
            <a:r>
              <a:rPr lang="ko-KR" altLang="en-US" dirty="0" err="1" smtClean="0"/>
              <a:t>구소련</a:t>
            </a:r>
            <a:r>
              <a:rPr lang="ko-KR" altLang="en-US" dirty="0" smtClean="0"/>
              <a:t> </a:t>
            </a:r>
            <a:r>
              <a:rPr lang="ko-KR" altLang="en-US" dirty="0"/>
              <a:t>과학자는 </a:t>
            </a:r>
            <a:r>
              <a:rPr lang="ko-KR" altLang="en-US" dirty="0" err="1"/>
              <a:t>트리즈</a:t>
            </a:r>
            <a:r>
              <a:rPr lang="ko-KR" altLang="en-US" dirty="0"/>
              <a:t> 기법을 이용해 </a:t>
            </a:r>
            <a:r>
              <a:rPr lang="en-US" altLang="ko-KR" dirty="0"/>
              <a:t>1</a:t>
            </a:r>
            <a:r>
              <a:rPr lang="ko-KR" altLang="en-US" dirty="0"/>
              <a:t>시간 내에 이 문제를 해결</a:t>
            </a:r>
          </a:p>
          <a:p>
            <a:pPr marL="0" indent="0" fontAlgn="base">
              <a:buNone/>
            </a:pPr>
            <a:r>
              <a:rPr lang="ko-KR" altLang="en-US" dirty="0" smtClean="0"/>
              <a:t>     ⇨ </a:t>
            </a:r>
            <a:r>
              <a:rPr lang="ko-KR" altLang="en-US" dirty="0"/>
              <a:t>진공 상태이므로 전구에 유리를 씌우지 않아도 된다는 점을 발견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8장\그림8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4"/>
            <a:ext cx="474345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 err="1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의 </a:t>
            </a:r>
            <a:r>
              <a:rPr lang="ko-KR" altLang="en-US" dirty="0" err="1"/>
              <a:t>포털사이트의</a:t>
            </a:r>
            <a:r>
              <a:rPr lang="ko-KR" altLang="en-US" dirty="0"/>
              <a:t> 광고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고객들은 </a:t>
            </a:r>
            <a:r>
              <a:rPr lang="ko-KR" altLang="en-US" dirty="0" err="1"/>
              <a:t>포털사이트의</a:t>
            </a:r>
            <a:r>
              <a:rPr lang="ko-KR" altLang="en-US" dirty="0"/>
              <a:t> 배너 광고를 원하지 않지만</a:t>
            </a:r>
            <a:r>
              <a:rPr lang="en-US" altLang="ko-KR" dirty="0"/>
              <a:t>, </a:t>
            </a:r>
            <a:r>
              <a:rPr lang="ko-KR" altLang="en-US" dirty="0"/>
              <a:t>운영하는</a:t>
            </a:r>
          </a:p>
          <a:p>
            <a:pPr marL="360000" indent="0" fontAlgn="base">
              <a:buNone/>
            </a:pPr>
            <a:r>
              <a:rPr lang="ko-KR" altLang="en-US" dirty="0" smtClean="0"/>
              <a:t>회사는 </a:t>
            </a:r>
            <a:r>
              <a:rPr lang="ko-KR" altLang="en-US" dirty="0"/>
              <a:t>이윤 확보를 위해 배너 광고가 필요</a:t>
            </a:r>
          </a:p>
          <a:p>
            <a:pPr fontAlgn="base"/>
            <a:r>
              <a:rPr lang="ko-KR" altLang="en-US" dirty="0" err="1" smtClean="0"/>
              <a:t>구글은</a:t>
            </a:r>
            <a:r>
              <a:rPr lang="ko-KR" altLang="en-US" dirty="0" smtClean="0"/>
              <a:t> </a:t>
            </a:r>
            <a:r>
              <a:rPr lang="ko-KR" altLang="en-US" dirty="0"/>
              <a:t>포털 화면을 배너 광고 없이 간단하게 만들었음</a:t>
            </a:r>
          </a:p>
          <a:p>
            <a:pPr fontAlgn="base"/>
            <a:r>
              <a:rPr lang="ko-KR" altLang="en-US" dirty="0" smtClean="0"/>
              <a:t>검색한 </a:t>
            </a:r>
            <a:r>
              <a:rPr lang="ko-KR" altLang="en-US" dirty="0"/>
              <a:t>정보화면으로 들어갈 경우 광고를 접하게 됨</a:t>
            </a:r>
          </a:p>
          <a:p>
            <a:pPr fontAlgn="base"/>
            <a:r>
              <a:rPr lang="ko-KR" altLang="en-US" dirty="0" err="1" smtClean="0"/>
              <a:t>트리즈는</a:t>
            </a:r>
            <a:r>
              <a:rPr lang="ko-KR" altLang="en-US" dirty="0" smtClean="0"/>
              <a:t> </a:t>
            </a:r>
            <a:r>
              <a:rPr lang="ko-KR" altLang="en-US" dirty="0"/>
              <a:t>마케팅과 경영상의 모순 해결에도 활용도가 높음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\창의공학설계_그림파일\8장\그림8-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100063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발명과 </a:t>
            </a:r>
            <a:r>
              <a:rPr lang="ko-KR" altLang="en-US" dirty="0" err="1"/>
              <a:t>트리즈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 err="1"/>
              <a:t>트리즈</a:t>
            </a:r>
            <a:r>
              <a:rPr lang="en-US" altLang="ko-KR" dirty="0"/>
              <a:t>(TRIZ)</a:t>
            </a:r>
            <a:r>
              <a:rPr lang="ko-KR" altLang="en-US" dirty="0"/>
              <a:t>의 배경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1946</a:t>
            </a:r>
            <a:r>
              <a:rPr lang="ko-KR" altLang="en-US" dirty="0"/>
              <a:t>년 </a:t>
            </a:r>
            <a:r>
              <a:rPr lang="ko-KR" altLang="en-US" dirty="0" err="1"/>
              <a:t>구소련의</a:t>
            </a:r>
            <a:r>
              <a:rPr lang="ko-KR" altLang="en-US" dirty="0"/>
              <a:t> </a:t>
            </a:r>
            <a:r>
              <a:rPr lang="ko-KR" altLang="en-US" dirty="0" err="1"/>
              <a:t>알트슐러</a:t>
            </a:r>
            <a:r>
              <a:rPr lang="en-US" altLang="ko-KR" dirty="0"/>
              <a:t>(</a:t>
            </a:r>
            <a:r>
              <a:rPr lang="en-US" altLang="ko-KR" dirty="0" err="1"/>
              <a:t>Altshuller</a:t>
            </a:r>
            <a:r>
              <a:rPr lang="en-US" altLang="ko-KR" dirty="0"/>
              <a:t>, 1926~1998)</a:t>
            </a:r>
            <a:r>
              <a:rPr lang="ko-KR" altLang="en-US" dirty="0"/>
              <a:t>가 제안</a:t>
            </a:r>
          </a:p>
          <a:p>
            <a:pPr fontAlgn="base"/>
            <a:r>
              <a:rPr lang="en-US" altLang="ko-KR" dirty="0" smtClean="0"/>
              <a:t>’</a:t>
            </a:r>
            <a:r>
              <a:rPr lang="en-US" altLang="ko-KR" b="1" dirty="0" err="1" smtClean="0">
                <a:solidFill>
                  <a:srgbClr val="FF0000"/>
                </a:solidFill>
              </a:rPr>
              <a:t>T</a:t>
            </a:r>
            <a:r>
              <a:rPr lang="en-US" altLang="ko-KR" dirty="0" err="1" smtClean="0"/>
              <a:t>eoriya</a:t>
            </a:r>
            <a:r>
              <a:rPr lang="en-US" altLang="ko-KR" dirty="0" smtClean="0"/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R</a:t>
            </a:r>
            <a:r>
              <a:rPr lang="en-US" altLang="ko-KR" dirty="0" err="1"/>
              <a:t>eshniya</a:t>
            </a:r>
            <a:r>
              <a:rPr lang="en-US" altLang="ko-KR" dirty="0"/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en-US" altLang="ko-KR" dirty="0" err="1"/>
              <a:t>zobretatelskikh</a:t>
            </a:r>
            <a:r>
              <a:rPr lang="en-US" altLang="ko-KR" dirty="0"/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Z</a:t>
            </a:r>
            <a:r>
              <a:rPr lang="en-US" altLang="ko-KR" dirty="0" err="1"/>
              <a:t>adatch</a:t>
            </a:r>
            <a:r>
              <a:rPr lang="en-US" altLang="ko-KR" dirty="0"/>
              <a:t>’</a:t>
            </a:r>
            <a:r>
              <a:rPr lang="ko-KR" altLang="en-US" dirty="0"/>
              <a:t>란 러시아어 약자</a:t>
            </a:r>
          </a:p>
          <a:p>
            <a:pPr fontAlgn="base"/>
            <a:r>
              <a:rPr lang="ko-KR" altLang="en-US" dirty="0" smtClean="0"/>
              <a:t>우리말로는 </a:t>
            </a:r>
            <a:r>
              <a:rPr lang="ko-KR" altLang="en-US" dirty="0"/>
              <a:t>‘창의적으로 문제를 해결하는 방법론</a:t>
            </a:r>
            <a:r>
              <a:rPr lang="en-US" altLang="ko-KR" dirty="0"/>
              <a:t>(TRIZ)’</a:t>
            </a:r>
            <a:endParaRPr lang="ko-KR" altLang="en-US" dirty="0"/>
          </a:p>
          <a:p>
            <a:pPr fontAlgn="base"/>
            <a:r>
              <a:rPr lang="ko-KR" altLang="en-US" dirty="0" smtClean="0"/>
              <a:t>혁신적 </a:t>
            </a:r>
            <a:r>
              <a:rPr lang="ko-KR" altLang="en-US" dirty="0"/>
              <a:t>기술의 사고 방법론 및 표준해법을 찾아냄</a:t>
            </a:r>
          </a:p>
          <a:p>
            <a:pPr fontAlgn="base"/>
            <a:r>
              <a:rPr lang="en-US" altLang="ko-KR" dirty="0" smtClean="0"/>
              <a:t>40</a:t>
            </a:r>
            <a:r>
              <a:rPr lang="ko-KR" altLang="en-US" dirty="0"/>
              <a:t>개의 </a:t>
            </a:r>
            <a:r>
              <a:rPr lang="ko-KR" altLang="en-US" dirty="0" err="1"/>
              <a:t>트리즈</a:t>
            </a:r>
            <a:r>
              <a:rPr lang="ko-KR" altLang="en-US" dirty="0"/>
              <a:t> 발명원리가 개발되어 </a:t>
            </a:r>
            <a:r>
              <a:rPr lang="ko-KR" altLang="en-US" dirty="0" err="1"/>
              <a:t>구소련의</a:t>
            </a:r>
            <a:r>
              <a:rPr lang="ko-KR" altLang="en-US" dirty="0"/>
              <a:t> 과학기술 발전에 기여</a:t>
            </a:r>
          </a:p>
          <a:p>
            <a:pPr fontAlgn="base"/>
            <a:r>
              <a:rPr lang="ko-KR" altLang="en-US" dirty="0" smtClean="0"/>
              <a:t>전 </a:t>
            </a:r>
            <a:r>
              <a:rPr lang="ko-KR" altLang="en-US" dirty="0"/>
              <a:t>세계로 확산되면서 공학과 과학적 기술개발에 획기적인 기여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8장\그림8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10" y="3851176"/>
            <a:ext cx="4694238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여러 기업에서의 응용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기술 </a:t>
            </a:r>
            <a:r>
              <a:rPr lang="ko-KR" altLang="en-US" dirty="0"/>
              <a:t>개발에 </a:t>
            </a:r>
            <a:r>
              <a:rPr lang="ko-KR" altLang="en-US" dirty="0" err="1"/>
              <a:t>트리즈</a:t>
            </a:r>
            <a:r>
              <a:rPr lang="ko-KR" altLang="en-US" dirty="0"/>
              <a:t> 적용</a:t>
            </a:r>
            <a:r>
              <a:rPr lang="en-US" altLang="ko-KR" dirty="0"/>
              <a:t>(</a:t>
            </a:r>
            <a:r>
              <a:rPr lang="ko-KR" altLang="en-US" dirty="0"/>
              <a:t>포드</a:t>
            </a:r>
            <a:r>
              <a:rPr lang="en-US" altLang="ko-KR" dirty="0"/>
              <a:t>, GM, </a:t>
            </a:r>
            <a:r>
              <a:rPr lang="ko-KR" altLang="en-US" dirty="0"/>
              <a:t>인텔</a:t>
            </a:r>
            <a:r>
              <a:rPr lang="en-US" altLang="ko-KR" dirty="0"/>
              <a:t>, 3M, </a:t>
            </a:r>
            <a:r>
              <a:rPr lang="ko-KR" altLang="en-US" dirty="0" err="1"/>
              <a:t>코닥</a:t>
            </a:r>
            <a:r>
              <a:rPr lang="en-US" altLang="ko-KR" dirty="0"/>
              <a:t>, BMW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err="1" smtClean="0"/>
              <a:t>트리즈를</a:t>
            </a:r>
            <a:r>
              <a:rPr lang="ko-KR" altLang="en-US" dirty="0" smtClean="0"/>
              <a:t> </a:t>
            </a:r>
            <a:r>
              <a:rPr lang="ko-KR" altLang="en-US" dirty="0"/>
              <a:t>정규 교육과정으로 도입</a:t>
            </a:r>
            <a:r>
              <a:rPr lang="en-US" altLang="ko-KR" dirty="0"/>
              <a:t>(</a:t>
            </a:r>
            <a:r>
              <a:rPr lang="ko-KR" altLang="en-US" dirty="0"/>
              <a:t>미국의 </a:t>
            </a:r>
            <a:r>
              <a:rPr lang="en-US" altLang="ko-KR" dirty="0"/>
              <a:t>MIT, UCLA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삼성</a:t>
            </a:r>
            <a:r>
              <a:rPr lang="en-US" altLang="ko-KR" dirty="0"/>
              <a:t>, POSCO, LG </a:t>
            </a:r>
            <a:r>
              <a:rPr lang="ko-KR" altLang="en-US" dirty="0"/>
              <a:t>등 </a:t>
            </a:r>
            <a:r>
              <a:rPr lang="ko-KR" altLang="en-US" dirty="0" err="1"/>
              <a:t>트리즈</a:t>
            </a:r>
            <a:r>
              <a:rPr lang="ko-KR" altLang="en-US" dirty="0"/>
              <a:t> 도입</a:t>
            </a:r>
          </a:p>
          <a:p>
            <a:pPr fontAlgn="base"/>
            <a:r>
              <a:rPr lang="ko-KR" altLang="en-US" dirty="0" smtClean="0"/>
              <a:t>일부 </a:t>
            </a:r>
            <a:r>
              <a:rPr lang="ko-KR" altLang="en-US" dirty="0"/>
              <a:t>대학에서 창의공학설계 과목 중 </a:t>
            </a:r>
            <a:r>
              <a:rPr lang="ko-KR" altLang="en-US" dirty="0" err="1"/>
              <a:t>트리즈</a:t>
            </a:r>
            <a:r>
              <a:rPr lang="ko-KR" altLang="en-US" dirty="0"/>
              <a:t> 방법론을 다룸</a:t>
            </a:r>
          </a:p>
          <a:p>
            <a:endParaRPr lang="ko-KR" altLang="en-US" dirty="0"/>
          </a:p>
        </p:txBody>
      </p:sp>
      <p:pic>
        <p:nvPicPr>
          <p:cNvPr id="24578" name="Picture 2" descr="C:\Users\Administrator\Desktop\창의공학설계\창의공학설계_그림파일\8장\그림8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5596267" cy="24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6</a:t>
            </a:r>
            <a:r>
              <a:rPr lang="ko-KR" altLang="en-US" dirty="0"/>
              <a:t>시그마에의 응용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 smtClean="0"/>
              <a:t>트리즈는</a:t>
            </a:r>
            <a:r>
              <a:rPr lang="ko-KR" altLang="en-US" dirty="0" smtClean="0"/>
              <a:t> </a:t>
            </a:r>
            <a:r>
              <a:rPr lang="en-US" altLang="ko-KR" dirty="0"/>
              <a:t>6</a:t>
            </a:r>
            <a:r>
              <a:rPr lang="ko-KR" altLang="en-US" dirty="0"/>
              <a:t>시그마</a:t>
            </a:r>
            <a:r>
              <a:rPr lang="en-US" altLang="ko-KR" dirty="0"/>
              <a:t>(sigma, σ)</a:t>
            </a:r>
            <a:r>
              <a:rPr lang="ko-KR" altLang="en-US" dirty="0"/>
              <a:t>의 취약점인 ‘창의적 발상’을 보완</a:t>
            </a:r>
          </a:p>
          <a:p>
            <a:pPr fontAlgn="base"/>
            <a:r>
              <a:rPr lang="en-US" altLang="ko-KR" dirty="0" smtClean="0"/>
              <a:t>6</a:t>
            </a:r>
            <a:r>
              <a:rPr lang="ko-KR" altLang="en-US" dirty="0"/>
              <a:t>시그마 최적화 </a:t>
            </a:r>
            <a:r>
              <a:rPr lang="ko-KR" altLang="en-US" dirty="0" err="1"/>
              <a:t>로드맵에</a:t>
            </a:r>
            <a:r>
              <a:rPr lang="ko-KR" altLang="en-US" dirty="0"/>
              <a:t> </a:t>
            </a:r>
            <a:r>
              <a:rPr lang="ko-KR" altLang="en-US" dirty="0" err="1"/>
              <a:t>트리즈</a:t>
            </a:r>
            <a:r>
              <a:rPr lang="ko-KR" altLang="en-US" dirty="0"/>
              <a:t> 활용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8장\그림8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4862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Administrator\Desktop\창의공학설계\창의공학설계_그림파일\8장\그림8-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89" y="3555538"/>
            <a:ext cx="3876675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창의공학설계\창의공학설계_그림파일\8장\그림8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74" y="2204864"/>
            <a:ext cx="44862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창의공학설계\창의공학설계_그림파일\8장\그림8-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19" y="3267506"/>
            <a:ext cx="3876675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트리즈와</a:t>
            </a:r>
            <a:r>
              <a:rPr lang="ko-KR" altLang="en-US" dirty="0"/>
              <a:t> 관련된 연도별 주요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8장\표8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"/>
          <a:stretch/>
        </p:blipFill>
        <p:spPr bwMode="auto">
          <a:xfrm>
            <a:off x="716248" y="1263108"/>
            <a:ext cx="6510216" cy="4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발명과 관련된 </a:t>
            </a:r>
            <a:r>
              <a:rPr lang="en-US" altLang="ko-KR" dirty="0"/>
              <a:t>4</a:t>
            </a:r>
            <a:r>
              <a:rPr lang="ko-KR" altLang="en-US" dirty="0"/>
              <a:t>가지 중요한 발견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4</a:t>
            </a:r>
            <a:r>
              <a:rPr lang="ko-KR" altLang="en-US" dirty="0"/>
              <a:t>가지 중요한 발견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알트슐러가</a:t>
            </a:r>
            <a:r>
              <a:rPr lang="ko-KR" altLang="en-US" dirty="0" smtClean="0"/>
              <a:t> </a:t>
            </a:r>
            <a:r>
              <a:rPr lang="ko-KR" altLang="en-US" dirty="0"/>
              <a:t>주도적으로 연구를 진행한 시기</a:t>
            </a:r>
            <a:r>
              <a:rPr lang="en-US" altLang="ko-KR" dirty="0"/>
              <a:t>(1946~1985)</a:t>
            </a:r>
            <a:r>
              <a:rPr lang="ko-KR" altLang="en-US" dirty="0"/>
              <a:t>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‘</a:t>
            </a:r>
            <a:r>
              <a:rPr lang="ko-KR" altLang="en-US" dirty="0"/>
              <a:t>고전적 </a:t>
            </a:r>
            <a:r>
              <a:rPr lang="ko-KR" altLang="en-US" dirty="0" err="1"/>
              <a:t>트리즈의</a:t>
            </a:r>
            <a:r>
              <a:rPr lang="ko-KR" altLang="en-US" dirty="0"/>
              <a:t> 시대’에 정립된 것</a:t>
            </a:r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8장\표8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6" y="2627080"/>
            <a:ext cx="6867262" cy="21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발명 문제의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발명 </a:t>
            </a:r>
            <a:r>
              <a:rPr lang="ko-KR" altLang="en-US" dirty="0"/>
              <a:t>문제는 적어도 한 개 이상의 모순</a:t>
            </a:r>
            <a:r>
              <a:rPr lang="en-US" altLang="ko-KR" dirty="0"/>
              <a:t>(contradiction)</a:t>
            </a:r>
            <a:r>
              <a:rPr lang="ko-KR" altLang="en-US" dirty="0"/>
              <a:t>을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자전거의 예</a:t>
            </a:r>
          </a:p>
          <a:p>
            <a:pPr marL="144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오래전의 자전거는 </a:t>
            </a:r>
            <a:r>
              <a:rPr lang="ko-KR" altLang="en-US" dirty="0" err="1" smtClean="0"/>
              <a:t>앞바퀴가</a:t>
            </a:r>
            <a:r>
              <a:rPr lang="ko-KR" altLang="en-US" dirty="0" smtClean="0"/>
              <a:t> 크고 뒷바퀴는 작은 형태임</a:t>
            </a:r>
          </a:p>
          <a:p>
            <a:pPr marL="144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속도와 </a:t>
            </a:r>
            <a:r>
              <a:rPr lang="ko-KR" altLang="en-US" dirty="0"/>
              <a:t>안정성 측면에서 서로 상충되는 부분이 발생함</a:t>
            </a:r>
          </a:p>
          <a:p>
            <a:pPr marL="144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자전거 </a:t>
            </a:r>
            <a:r>
              <a:rPr lang="ko-KR" altLang="en-US" dirty="0"/>
              <a:t>속도 증가를 위해서는 </a:t>
            </a:r>
            <a:r>
              <a:rPr lang="ko-KR" altLang="en-US" dirty="0" err="1"/>
              <a:t>앞바퀴의</a:t>
            </a:r>
            <a:r>
              <a:rPr lang="ko-KR" altLang="en-US" dirty="0"/>
              <a:t> 크기가 커져야 함</a:t>
            </a:r>
          </a:p>
          <a:p>
            <a:pPr marL="14400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그런데 </a:t>
            </a:r>
            <a:r>
              <a:rPr lang="ko-KR" altLang="en-US" dirty="0" err="1"/>
              <a:t>앞바퀴가</a:t>
            </a:r>
            <a:r>
              <a:rPr lang="ko-KR" altLang="en-US" dirty="0"/>
              <a:t> 커지면 안정성은 떨어짐</a:t>
            </a:r>
            <a:r>
              <a:rPr lang="en-US" altLang="ko-KR" dirty="0"/>
              <a:t>, </a:t>
            </a:r>
            <a:r>
              <a:rPr lang="ko-KR" altLang="en-US" dirty="0"/>
              <a:t>따라서 모순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8장\그림8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440442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자전거의 예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920880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속도 </a:t>
            </a:r>
            <a:r>
              <a:rPr lang="ko-KR" altLang="en-US" dirty="0"/>
              <a:t>높이면 안정성 떨어지고</a:t>
            </a:r>
            <a:r>
              <a:rPr lang="en-US" altLang="ko-KR" dirty="0"/>
              <a:t>, </a:t>
            </a:r>
            <a:r>
              <a:rPr lang="ko-KR" altLang="en-US" dirty="0"/>
              <a:t>안정성 높이면 속도 떨어지는 모순 발생</a:t>
            </a:r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이 </a:t>
            </a:r>
            <a:r>
              <a:rPr lang="ko-KR" altLang="en-US" dirty="0"/>
              <a:t>문제를 해결하는 데 </a:t>
            </a:r>
            <a:r>
              <a:rPr lang="en-US" altLang="ko-KR" dirty="0"/>
              <a:t>87</a:t>
            </a:r>
            <a:r>
              <a:rPr lang="ko-KR" altLang="en-US" dirty="0"/>
              <a:t>년의 세월이 걸림</a:t>
            </a:r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체인과 </a:t>
            </a:r>
            <a:r>
              <a:rPr lang="ko-KR" altLang="en-US" dirty="0"/>
              <a:t>기어의 발명으로 이런 모순을 해결함</a:t>
            </a:r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창의적인 </a:t>
            </a:r>
            <a:r>
              <a:rPr lang="ko-KR" altLang="en-US" dirty="0"/>
              <a:t>발명들로부터 발견되는 공통적인 특징 </a:t>
            </a:r>
            <a:r>
              <a:rPr lang="ko-KR" altLang="en-US" dirty="0" smtClean="0"/>
              <a:t>    </a:t>
            </a:r>
            <a:r>
              <a:rPr lang="ko-KR" altLang="en-US" dirty="0"/>
              <a:t>모순 극복 </a:t>
            </a:r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ko-KR" altLang="en-US" dirty="0"/>
              <a:t>문제해결의 시작은 본질적인 모순이 무엇인가를 찾는 데서 시작됨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8장\그림8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56" y="3284984"/>
            <a:ext cx="53124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6021992" y="2381560"/>
            <a:ext cx="216024" cy="144016"/>
          </a:xfrm>
          <a:prstGeom prst="rightArrow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발명의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5</a:t>
            </a:r>
            <a:r>
              <a:rPr lang="ko-KR" altLang="en-US" dirty="0"/>
              <a:t>가지 발명의 수준</a:t>
            </a:r>
            <a:r>
              <a:rPr lang="en-US" altLang="ko-KR" dirty="0"/>
              <a:t>: </a:t>
            </a:r>
            <a:r>
              <a:rPr lang="ko-KR" altLang="en-US" dirty="0"/>
              <a:t>단순</a:t>
            </a:r>
            <a:r>
              <a:rPr lang="en-US" altLang="ko-KR" dirty="0"/>
              <a:t>, </a:t>
            </a:r>
            <a:r>
              <a:rPr lang="ko-KR" altLang="en-US" dirty="0"/>
              <a:t>개선</a:t>
            </a:r>
            <a:r>
              <a:rPr lang="en-US" altLang="ko-KR" dirty="0"/>
              <a:t>, </a:t>
            </a:r>
            <a:r>
              <a:rPr lang="ko-KR" altLang="en-US" dirty="0"/>
              <a:t>혁신</a:t>
            </a:r>
            <a:r>
              <a:rPr lang="en-US" altLang="ko-KR" dirty="0"/>
              <a:t>, </a:t>
            </a:r>
            <a:r>
              <a:rPr lang="ko-KR" altLang="en-US" dirty="0"/>
              <a:t>발명</a:t>
            </a:r>
            <a:r>
              <a:rPr lang="en-US" altLang="ko-KR" dirty="0"/>
              <a:t>, </a:t>
            </a:r>
            <a:r>
              <a:rPr lang="ko-KR" altLang="en-US" dirty="0"/>
              <a:t>발견</a:t>
            </a:r>
          </a:p>
          <a:p>
            <a:pPr fontAlgn="base"/>
            <a:r>
              <a:rPr lang="ko-KR" altLang="en-US" dirty="0" smtClean="0"/>
              <a:t>단계가 </a:t>
            </a:r>
            <a:r>
              <a:rPr lang="ko-KR" altLang="en-US" dirty="0"/>
              <a:t>높아질수록 고려해야 할 경우의 수가 비약적으로 커짐</a:t>
            </a:r>
          </a:p>
          <a:p>
            <a:pPr fontAlgn="base"/>
            <a:r>
              <a:rPr lang="ko-KR" altLang="en-US" dirty="0" err="1" smtClean="0"/>
              <a:t>알트슐러는</a:t>
            </a:r>
            <a:r>
              <a:rPr lang="ko-KR" altLang="en-US" dirty="0" smtClean="0"/>
              <a:t> </a:t>
            </a:r>
            <a:r>
              <a:rPr lang="ko-KR" altLang="en-US" dirty="0"/>
              <a:t>수준 </a:t>
            </a:r>
            <a:r>
              <a:rPr lang="en-US" altLang="ko-KR" dirty="0"/>
              <a:t>3~4</a:t>
            </a:r>
            <a:r>
              <a:rPr lang="ko-KR" altLang="en-US" dirty="0"/>
              <a:t>에 해당하는 발명특허에 대해 집중 분석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8장\표8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6903334" cy="248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발명의 유형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 smtClean="0"/>
              <a:t>알트슐러는</a:t>
            </a:r>
            <a:r>
              <a:rPr lang="ko-KR" altLang="en-US" dirty="0" smtClean="0"/>
              <a:t> </a:t>
            </a:r>
            <a:r>
              <a:rPr lang="ko-KR" altLang="en-US" dirty="0"/>
              <a:t>문제해결의 </a:t>
            </a:r>
            <a:r>
              <a:rPr lang="en-US" altLang="ko-KR" dirty="0"/>
              <a:t>40</a:t>
            </a:r>
            <a:r>
              <a:rPr lang="ko-KR" altLang="en-US" dirty="0"/>
              <a:t>가지 원리를 발견</a:t>
            </a:r>
          </a:p>
          <a:p>
            <a:pPr fontAlgn="base"/>
            <a:r>
              <a:rPr lang="ko-KR" altLang="en-US" dirty="0" err="1" smtClean="0"/>
              <a:t>트리즈의</a:t>
            </a:r>
            <a:r>
              <a:rPr lang="ko-KR" altLang="en-US" dirty="0" smtClean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원리는 통합</a:t>
            </a:r>
            <a:r>
              <a:rPr lang="en-US" altLang="ko-KR" dirty="0"/>
              <a:t>, </a:t>
            </a:r>
            <a:r>
              <a:rPr lang="ko-KR" altLang="en-US" dirty="0" err="1"/>
              <a:t>역발상</a:t>
            </a:r>
            <a:r>
              <a:rPr lang="ko-KR" altLang="en-US" dirty="0"/>
              <a:t> 또는 거꾸로 하기 등이 있음</a:t>
            </a:r>
          </a:p>
          <a:p>
            <a:pPr marL="0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통합</a:t>
            </a:r>
            <a:r>
              <a:rPr lang="en-US" altLang="ko-KR" dirty="0" smtClean="0"/>
              <a:t>: </a:t>
            </a:r>
            <a:r>
              <a:rPr lang="ko-KR" altLang="en-US" dirty="0" err="1"/>
              <a:t>스마트폰</a:t>
            </a:r>
            <a:r>
              <a:rPr lang="en-US" altLang="ko-KR" dirty="0"/>
              <a:t>(</a:t>
            </a:r>
            <a:r>
              <a:rPr lang="ko-KR" altLang="en-US" dirty="0"/>
              <a:t>전화 기능 </a:t>
            </a:r>
            <a:r>
              <a:rPr lang="en-US" altLang="ko-KR" dirty="0"/>
              <a:t>+ </a:t>
            </a:r>
            <a:r>
              <a:rPr lang="ko-KR" altLang="en-US" dirty="0"/>
              <a:t>인터넷 기능 </a:t>
            </a:r>
            <a:r>
              <a:rPr lang="en-US" altLang="ko-KR" dirty="0"/>
              <a:t>+ </a:t>
            </a:r>
            <a:r>
              <a:rPr lang="ko-KR" altLang="en-US" dirty="0"/>
              <a:t>사진 촬영 기능 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역발상</a:t>
            </a:r>
            <a:r>
              <a:rPr lang="en-US" altLang="ko-KR" dirty="0" smtClean="0"/>
              <a:t>: </a:t>
            </a:r>
            <a:r>
              <a:rPr lang="ko-KR" altLang="en-US" dirty="0" err="1"/>
              <a:t>러닝머신</a:t>
            </a:r>
            <a:r>
              <a:rPr lang="en-US" altLang="ko-KR" dirty="0"/>
              <a:t>(</a:t>
            </a:r>
            <a:r>
              <a:rPr lang="ko-KR" altLang="en-US" dirty="0"/>
              <a:t>사람은 제자리에서 뛰고 기계 벨트가 회전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8장\그림8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310" y="2942878"/>
            <a:ext cx="3498850" cy="26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139152" y="1956160"/>
            <a:ext cx="389850" cy="338554"/>
            <a:chOff x="1698899" y="5413364"/>
            <a:chExt cx="389850" cy="338554"/>
          </a:xfrm>
        </p:grpSpPr>
        <p:sp>
          <p:nvSpPr>
            <p:cNvPr id="7" name="타원 6"/>
            <p:cNvSpPr/>
            <p:nvPr/>
          </p:nvSpPr>
          <p:spPr>
            <a:xfrm>
              <a:off x="1763688" y="5445224"/>
              <a:ext cx="288032" cy="2880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8899" y="54133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bg1"/>
                  </a:solidFill>
                </a:rPr>
                <a:t>예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1219</Words>
  <Application>Microsoft Office PowerPoint</Application>
  <PresentationFormat>화면 슬라이드 쇼(4:3)</PresentationFormat>
  <Paragraphs>165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굴림</vt:lpstr>
      <vt:lpstr>Arial</vt:lpstr>
      <vt:lpstr>맑은 고딕</vt:lpstr>
      <vt:lpstr>Wingdings</vt:lpstr>
      <vt:lpstr>Agency FB</vt:lpstr>
      <vt:lpstr>Office 테마</vt:lpstr>
      <vt:lpstr>PowerPoint 프레젠테이션</vt:lpstr>
      <vt:lpstr>PowerPoint 프레젠테이션</vt:lpstr>
      <vt:lpstr>1. 발명과 트리즈</vt:lpstr>
      <vt:lpstr>트리즈와 관련된 연도별 주요 사항</vt:lpstr>
      <vt:lpstr>1.2 발명과 관련된 4가지 중요한 발견</vt:lpstr>
      <vt:lpstr>(1) 발명 문제의 정의</vt:lpstr>
      <vt:lpstr>자전거의 예(계속)</vt:lpstr>
      <vt:lpstr>(2) 발명의 수준</vt:lpstr>
      <vt:lpstr>(3) 발명의 유형</vt:lpstr>
      <vt:lpstr>1.3 트리즈의 방법론과 기대 효과</vt:lpstr>
      <vt:lpstr>(3) 트리즈 방법론의 구성과 문제해결 절차</vt:lpstr>
      <vt:lpstr>(4) 트리즈의 기대 효과와 활용 방법</vt:lpstr>
      <vt:lpstr>2. 문제해결 방법과 트리즈 적용 방법</vt:lpstr>
      <vt:lpstr>2.2 트리즈의 적용 방법</vt:lpstr>
      <vt:lpstr>(2) 모순 분석 : 모순을 찾아냄</vt:lpstr>
      <vt:lpstr>(3) 기술적 모순 해결을 위한 40가지 발명 원리 </vt:lpstr>
      <vt:lpstr>TRIZ의 40가지 발명 원리</vt:lpstr>
      <vt:lpstr>(4) 물질-장 분석에 의한 76가지 표준해 및 모순행렬</vt:lpstr>
      <vt:lpstr>물리적 모순의 예</vt:lpstr>
      <vt:lpstr>물리적 모순 해결을 위한 분리의 원리 4가지</vt:lpstr>
      <vt:lpstr>(5) 자원 활용 방안 분석</vt:lpstr>
      <vt:lpstr>트리즈를 통한 ARIZ의 생성</vt:lpstr>
      <vt:lpstr>2.3 트리즈의 문제해결 경로</vt:lpstr>
      <vt:lpstr>3. 발명과 문제해결</vt:lpstr>
      <vt:lpstr>기술적 모순과 물리적 모순의 해결 방법</vt:lpstr>
      <vt:lpstr>3.2 표준화를 통한 문제의 해결책 찾기</vt:lpstr>
      <vt:lpstr>표준화를 통한 2차방정식의 풀이</vt:lpstr>
      <vt:lpstr>3.3 트리즈를 이용한 응용</vt:lpstr>
      <vt:lpstr>(2) 구글(Google)의 포털사이트의 광고</vt:lpstr>
      <vt:lpstr>(3) 여러 기업에서의 응용</vt:lpstr>
      <vt:lpstr>(4) 6시그마에의 응용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460</cp:revision>
  <dcterms:created xsi:type="dcterms:W3CDTF">2017-01-08T10:05:30Z</dcterms:created>
  <dcterms:modified xsi:type="dcterms:W3CDTF">2017-02-03T06:00:11Z</dcterms:modified>
</cp:coreProperties>
</file>